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12" r:id="rId2"/>
  </p:sldMasterIdLst>
  <p:notesMasterIdLst>
    <p:notesMasterId r:id="rId27"/>
  </p:notesMasterIdLst>
  <p:sldIdLst>
    <p:sldId id="305" r:id="rId3"/>
    <p:sldId id="325" r:id="rId4"/>
    <p:sldId id="326" r:id="rId5"/>
    <p:sldId id="318" r:id="rId6"/>
    <p:sldId id="323" r:id="rId7"/>
    <p:sldId id="327" r:id="rId8"/>
    <p:sldId id="316" r:id="rId9"/>
    <p:sldId id="322" r:id="rId10"/>
    <p:sldId id="324" r:id="rId11"/>
    <p:sldId id="328" r:id="rId12"/>
    <p:sldId id="320" r:id="rId13"/>
    <p:sldId id="287" r:id="rId14"/>
    <p:sldId id="306" r:id="rId15"/>
    <p:sldId id="334" r:id="rId16"/>
    <p:sldId id="331" r:id="rId17"/>
    <p:sldId id="333" r:id="rId18"/>
    <p:sldId id="294" r:id="rId19"/>
    <p:sldId id="329" r:id="rId20"/>
    <p:sldId id="332" r:id="rId21"/>
    <p:sldId id="337" r:id="rId22"/>
    <p:sldId id="335" r:id="rId23"/>
    <p:sldId id="339" r:id="rId24"/>
    <p:sldId id="338" r:id="rId25"/>
    <p:sldId id="33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76" autoAdjust="0"/>
    <p:restoredTop sz="93855" autoAdjust="0"/>
  </p:normalViewPr>
  <p:slideViewPr>
    <p:cSldViewPr>
      <p:cViewPr>
        <p:scale>
          <a:sx n="60" d="100"/>
          <a:sy n="60" d="100"/>
        </p:scale>
        <p:origin x="-158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1091;&#1088;&#1086;&#1082;%202\&#1087;&#1086;&#1076;&#1075;&#1086;&#1090;&#1086;&#1074;&#1080;&#1090;&#1077;&#1083;&#1100;&#1085;&#1099;&#1077;%20&#1079;&#1072;&#1076;&#1072;&#1085;&#1080;&#1103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1091;&#1088;&#1086;&#1082;%202\&#1087;&#1086;&#1076;&#1075;&#1086;&#1090;&#1086;&#1074;&#1080;&#1090;&#1077;&#1083;&#1100;&#1085;&#1099;&#1077;%20&#1079;&#1072;&#1076;&#1072;&#1085;&#1080;&#1103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1091;&#1088;&#1086;&#1082;%202\&#1087;&#1086;&#1076;&#1075;&#1086;&#1090;&#1086;&#1074;&#1080;&#1090;&#1077;&#1083;&#1100;&#1085;&#1099;&#1077;%20&#1079;&#1072;&#1076;&#1072;&#1085;&#1080;&#1103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Охота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охота!$B$1</c:f>
              <c:strCache>
                <c:ptCount val="1"/>
                <c:pt idx="0">
                  <c:v>Зайцы</c:v>
                </c:pt>
              </c:strCache>
            </c:strRef>
          </c:tx>
          <c:invertIfNegative val="0"/>
          <c:cat>
            <c:strRef>
              <c:f>охота!$A$2:$A$5</c:f>
              <c:strCache>
                <c:ptCount val="4"/>
                <c:pt idx="0">
                  <c:v>Декабрь</c:v>
                </c:pt>
                <c:pt idx="1">
                  <c:v>Январь</c:v>
                </c:pt>
                <c:pt idx="2">
                  <c:v>Февраль</c:v>
                </c:pt>
                <c:pt idx="3">
                  <c:v>Март</c:v>
                </c:pt>
              </c:strCache>
            </c:strRef>
          </c:cat>
          <c:val>
            <c:numRef>
              <c:f>охота!$B$2:$B$5</c:f>
              <c:numCache>
                <c:formatCode>General</c:formatCode>
                <c:ptCount val="4"/>
                <c:pt idx="0">
                  <c:v>5</c:v>
                </c:pt>
                <c:pt idx="2">
                  <c:v>6</c:v>
                </c:pt>
                <c:pt idx="3">
                  <c:v>5</c:v>
                </c:pt>
              </c:numCache>
            </c:numRef>
          </c:val>
        </c:ser>
        <c:ser>
          <c:idx val="1"/>
          <c:order val="1"/>
          <c:tx>
            <c:strRef>
              <c:f>охота!$C$1</c:f>
              <c:strCache>
                <c:ptCount val="1"/>
                <c:pt idx="0">
                  <c:v>Волки</c:v>
                </c:pt>
              </c:strCache>
            </c:strRef>
          </c:tx>
          <c:invertIfNegative val="0"/>
          <c:cat>
            <c:strRef>
              <c:f>охота!$A$2:$A$5</c:f>
              <c:strCache>
                <c:ptCount val="4"/>
                <c:pt idx="0">
                  <c:v>Декабрь</c:v>
                </c:pt>
                <c:pt idx="1">
                  <c:v>Январь</c:v>
                </c:pt>
                <c:pt idx="2">
                  <c:v>Февраль</c:v>
                </c:pt>
                <c:pt idx="3">
                  <c:v>Март</c:v>
                </c:pt>
              </c:strCache>
            </c:strRef>
          </c:cat>
          <c:val>
            <c:numRef>
              <c:f>охота!$C$2:$C$5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4</c:v>
                </c:pt>
              </c:numCache>
            </c:numRef>
          </c:val>
        </c:ser>
        <c:ser>
          <c:idx val="2"/>
          <c:order val="2"/>
          <c:tx>
            <c:strRef>
              <c:f>охота!$D$1</c:f>
              <c:strCache>
                <c:ptCount val="1"/>
                <c:pt idx="0">
                  <c:v>Лисы</c:v>
                </c:pt>
              </c:strCache>
            </c:strRef>
          </c:tx>
          <c:invertIfNegative val="0"/>
          <c:cat>
            <c:strRef>
              <c:f>охота!$A$2:$A$5</c:f>
              <c:strCache>
                <c:ptCount val="4"/>
                <c:pt idx="0">
                  <c:v>Декабрь</c:v>
                </c:pt>
                <c:pt idx="1">
                  <c:v>Январь</c:v>
                </c:pt>
                <c:pt idx="2">
                  <c:v>Февраль</c:v>
                </c:pt>
                <c:pt idx="3">
                  <c:v>Март</c:v>
                </c:pt>
              </c:strCache>
            </c:strRef>
          </c:cat>
          <c:val>
            <c:numRef>
              <c:f>охота!$D$2:$D$5</c:f>
              <c:numCache>
                <c:formatCode>General</c:formatCode>
                <c:ptCount val="4"/>
                <c:pt idx="1">
                  <c:v>2</c:v>
                </c:pt>
                <c:pt idx="2">
                  <c:v>1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8371456"/>
        <c:axId val="98372992"/>
        <c:axId val="0"/>
      </c:bar3DChart>
      <c:catAx>
        <c:axId val="98371456"/>
        <c:scaling>
          <c:orientation val="minMax"/>
        </c:scaling>
        <c:delete val="0"/>
        <c:axPos val="b"/>
        <c:majorTickMark val="out"/>
        <c:minorTickMark val="none"/>
        <c:tickLblPos val="nextTo"/>
        <c:crossAx val="98372992"/>
        <c:crosses val="autoZero"/>
        <c:auto val="1"/>
        <c:lblAlgn val="ctr"/>
        <c:lblOffset val="100"/>
        <c:noMultiLvlLbl val="0"/>
      </c:catAx>
      <c:valAx>
        <c:axId val="983729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37145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торты!$A$2</c:f>
              <c:strCache>
                <c:ptCount val="1"/>
                <c:pt idx="0">
                  <c:v>Яблочный</c:v>
                </c:pt>
              </c:strCache>
            </c:strRef>
          </c:tx>
          <c:cat>
            <c:strRef>
              <c:f>торты!$B$1:$D$1</c:f>
              <c:strCache>
                <c:ptCount val="3"/>
                <c:pt idx="0">
                  <c:v>Масло</c:v>
                </c:pt>
                <c:pt idx="1">
                  <c:v>Мука</c:v>
                </c:pt>
                <c:pt idx="2">
                  <c:v>Сахар</c:v>
                </c:pt>
              </c:strCache>
            </c:strRef>
          </c:cat>
          <c:val>
            <c:numRef>
              <c:f>торты!$B$2:$D$2</c:f>
              <c:numCache>
                <c:formatCode>General</c:formatCode>
                <c:ptCount val="3"/>
                <c:pt idx="0">
                  <c:v>200</c:v>
                </c:pt>
                <c:pt idx="1">
                  <c:v>200</c:v>
                </c:pt>
                <c:pt idx="2">
                  <c:v>300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торты!$A$3</c:f>
              <c:strCache>
                <c:ptCount val="1"/>
                <c:pt idx="0">
                  <c:v>Ореховый</c:v>
                </c:pt>
              </c:strCache>
            </c:strRef>
          </c:tx>
          <c:cat>
            <c:strRef>
              <c:f>торты!$B$1:$D$1</c:f>
              <c:strCache>
                <c:ptCount val="3"/>
                <c:pt idx="0">
                  <c:v>Масло</c:v>
                </c:pt>
                <c:pt idx="1">
                  <c:v>Мука</c:v>
                </c:pt>
                <c:pt idx="2">
                  <c:v>Сахар</c:v>
                </c:pt>
              </c:strCache>
            </c:strRef>
          </c:cat>
          <c:val>
            <c:numRef>
              <c:f>торты!$B$3:$D$3</c:f>
              <c:numCache>
                <c:formatCode>General</c:formatCode>
                <c:ptCount val="3"/>
                <c:pt idx="0">
                  <c:v>300</c:v>
                </c:pt>
                <c:pt idx="1">
                  <c:v>400</c:v>
                </c:pt>
                <c:pt idx="2">
                  <c:v>300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торты!$A$4</c:f>
              <c:strCache>
                <c:ptCount val="1"/>
                <c:pt idx="0">
                  <c:v>Шоколадный</c:v>
                </c:pt>
              </c:strCache>
            </c:strRef>
          </c:tx>
          <c:cat>
            <c:strRef>
              <c:f>торты!$B$1:$D$1</c:f>
              <c:strCache>
                <c:ptCount val="3"/>
                <c:pt idx="0">
                  <c:v>Масло</c:v>
                </c:pt>
                <c:pt idx="1">
                  <c:v>Мука</c:v>
                </c:pt>
                <c:pt idx="2">
                  <c:v>Сахар</c:v>
                </c:pt>
              </c:strCache>
            </c:strRef>
          </c:cat>
          <c:val>
            <c:numRef>
              <c:f>торты!$B$4:$D$4</c:f>
              <c:numCache>
                <c:formatCode>General</c:formatCode>
                <c:ptCount val="3"/>
                <c:pt idx="0">
                  <c:v>200</c:v>
                </c:pt>
                <c:pt idx="1">
                  <c:v>300</c:v>
                </c:pt>
                <c:pt idx="2">
                  <c:v>100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407552"/>
        <c:axId val="98409088"/>
      </c:lineChart>
      <c:catAx>
        <c:axId val="98407552"/>
        <c:scaling>
          <c:orientation val="minMax"/>
        </c:scaling>
        <c:delete val="0"/>
        <c:axPos val="b"/>
        <c:majorTickMark val="out"/>
        <c:minorTickMark val="none"/>
        <c:tickLblPos val="nextTo"/>
        <c:crossAx val="98409088"/>
        <c:crosses val="autoZero"/>
        <c:auto val="1"/>
        <c:lblAlgn val="ctr"/>
        <c:lblOffset val="100"/>
        <c:noMultiLvlLbl val="0"/>
      </c:catAx>
      <c:valAx>
        <c:axId val="98409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407552"/>
        <c:crosses val="autoZero"/>
        <c:crossBetween val="between"/>
      </c:valAx>
    </c:plotArea>
    <c:legend>
      <c:legendPos val="r"/>
      <c:layout/>
      <c:overlay val="0"/>
    </c:legend>
    <c:plotVisOnly val="1"/>
    <c:dispBlanksAs val="zero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путешествия!$A$6</c:f>
              <c:strCache>
                <c:ptCount val="1"/>
                <c:pt idx="0">
                  <c:v>Итого</c:v>
                </c:pt>
              </c:strCache>
            </c:strRef>
          </c:tx>
          <c:explosion val="25"/>
          <c:cat>
            <c:strRef>
              <c:f>путешествия!$B$1:$E$1</c:f>
              <c:strCache>
                <c:ptCount val="4"/>
                <c:pt idx="0">
                  <c:v>Пароход</c:v>
                </c:pt>
                <c:pt idx="1">
                  <c:v>Поезд</c:v>
                </c:pt>
                <c:pt idx="2">
                  <c:v>Самолет</c:v>
                </c:pt>
                <c:pt idx="3">
                  <c:v>Всего</c:v>
                </c:pt>
              </c:strCache>
            </c:strRef>
          </c:cat>
          <c:val>
            <c:numRef>
              <c:f>путешествия!$B$6:$E$6</c:f>
              <c:numCache>
                <c:formatCode>General</c:formatCode>
                <c:ptCount val="4"/>
                <c:pt idx="0">
                  <c:v>210</c:v>
                </c:pt>
                <c:pt idx="1">
                  <c:v>100</c:v>
                </c:pt>
                <c:pt idx="2">
                  <c:v>300</c:v>
                </c:pt>
                <c:pt idx="3">
                  <c:v>610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Успеваемость  учащихся 6 класса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Лист3!$E$10</c:f>
              <c:strCache>
                <c:ptCount val="1"/>
                <c:pt idx="0">
                  <c:v>1 четверть </c:v>
                </c:pt>
              </c:strCache>
            </c:strRef>
          </c:tx>
          <c:invertIfNegative val="0"/>
          <c:cat>
            <c:numRef>
              <c:f>Лист3!$D$11:$D$15</c:f>
              <c:numCache>
                <c:formatCode>General</c:formatCode>
                <c:ptCount val="5"/>
                <c:pt idx="1">
                  <c:v>5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</c:numCache>
            </c:numRef>
          </c:cat>
          <c:val>
            <c:numRef>
              <c:f>Лист3!$E$11:$E$15</c:f>
              <c:numCache>
                <c:formatCode>General</c:formatCode>
                <c:ptCount val="5"/>
                <c:pt idx="1">
                  <c:v>3</c:v>
                </c:pt>
                <c:pt idx="2">
                  <c:v>5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Лист3!$F$10</c:f>
              <c:strCache>
                <c:ptCount val="1"/>
                <c:pt idx="0">
                  <c:v>2 четверть </c:v>
                </c:pt>
              </c:strCache>
            </c:strRef>
          </c:tx>
          <c:invertIfNegative val="0"/>
          <c:cat>
            <c:numRef>
              <c:f>Лист3!$D$11:$D$15</c:f>
              <c:numCache>
                <c:formatCode>General</c:formatCode>
                <c:ptCount val="5"/>
                <c:pt idx="1">
                  <c:v>5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</c:numCache>
            </c:numRef>
          </c:cat>
          <c:val>
            <c:numRef>
              <c:f>Лист3!$F$11:$F$15</c:f>
              <c:numCache>
                <c:formatCode>General</c:formatCode>
                <c:ptCount val="5"/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4006912"/>
        <c:axId val="34008448"/>
        <c:axId val="0"/>
      </c:bar3DChart>
      <c:catAx>
        <c:axId val="34006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4008448"/>
        <c:crosses val="autoZero"/>
        <c:auto val="1"/>
        <c:lblAlgn val="ctr"/>
        <c:lblOffset val="100"/>
        <c:noMultiLvlLbl val="0"/>
      </c:catAx>
      <c:valAx>
        <c:axId val="340084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00691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CA60F-76BC-4B8C-A513-76E1CED8FD74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C7B45-E75C-438B-9BF8-A1B09DC4E3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858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5C7B45-E75C-438B-9BF8-A1B09DC4E38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037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5C7B45-E75C-438B-9BF8-A1B09DC4E38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669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CCAE0B-4F45-4D47-9F4C-E67FEC6548F5}" type="datetimeFigureOut">
              <a:rPr lang="ru-RU" smtClean="0">
                <a:solidFill>
                  <a:srgbClr val="464653"/>
                </a:solidFill>
              </a:rPr>
              <a:pPr>
                <a:defRPr/>
              </a:pPr>
              <a:t>24.01.2018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53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7C2984-4B60-4D0D-B30E-7D4D9D5128BA}" type="slidenum">
              <a:rPr lang="ru-RU" smtClean="0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53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113709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1842FB-0FB0-4D11-A0BF-33878080EA1D}" type="datetimeFigureOut">
              <a:rPr lang="ru-RU" smtClean="0">
                <a:solidFill>
                  <a:srgbClr val="464653"/>
                </a:solidFill>
              </a:rPr>
              <a:pPr>
                <a:defRPr/>
              </a:pPr>
              <a:t>24.01.2018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53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3F5F3C-3130-4CCA-9E0A-5D7AD499348B}" type="slidenum">
              <a:rPr lang="ru-RU" smtClean="0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53"/>
              </a:solidFill>
            </a:endParaRPr>
          </a:p>
        </p:txBody>
      </p:sp>
      <p:pic>
        <p:nvPicPr>
          <p:cNvPr id="7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1468117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86B809-8E59-44B8-AF19-78B202392606}" type="datetimeFigureOut">
              <a:rPr lang="ru-RU" smtClean="0">
                <a:solidFill>
                  <a:srgbClr val="DDE9EC"/>
                </a:solidFill>
              </a:rPr>
              <a:pPr>
                <a:defRPr/>
              </a:pPr>
              <a:t>24.01.2018</a:t>
            </a:fld>
            <a:endParaRPr lang="ru-RU">
              <a:solidFill>
                <a:srgbClr val="DDE9E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DDE9E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499F65-AE39-4096-AD9F-BA7AAA6AEFD8}" type="slidenum">
              <a:rPr lang="ru-RU" smtClean="0">
                <a:solidFill>
                  <a:srgbClr val="DDE9E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DE9EC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99695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53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53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621512-1ECE-4C38-9E25-6D2EEC86B294}" type="slidenum">
              <a:rPr lang="ru-RU" smtClean="0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4899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53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53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95FA32-9F67-4F10-AB90-8B5873C44654}" type="slidenum">
              <a:rPr lang="ru-RU" smtClean="0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46677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53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53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A86A9C-9429-42A2-8F00-442E286E0BE3}" type="slidenum">
              <a:rPr lang="ru-RU" smtClean="0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55647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53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53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D1D716-9811-45D1-91C0-7F8109F70749}" type="slidenum">
              <a:rPr lang="ru-RU" smtClean="0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31079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53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53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D11D90-AF6D-44AA-8397-377EF95DEA2B}" type="slidenum">
              <a:rPr lang="ru-RU" smtClean="0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15847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DDE9E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DDE9E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2408DE-1891-4284-AC10-79DC485BC401}" type="slidenum">
              <a:rPr lang="ru-RU" smtClean="0">
                <a:solidFill>
                  <a:srgbClr val="DDE9E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DE9E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35413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53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53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FED65-4792-4B35-9EF5-C55DAD332FB5}" type="slidenum">
              <a:rPr lang="ru-RU" smtClean="0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347687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53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64653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DA533-1344-40FE-90D5-57AEB26FA744}" type="slidenum">
              <a:rPr lang="ru-RU" smtClean="0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68838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052736"/>
            <a:ext cx="7643192" cy="507342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643192" cy="634082"/>
          </a:xfrm>
        </p:spPr>
        <p:txBody>
          <a:bodyPr/>
          <a:lstStyle>
            <a:lvl1pPr algn="l">
              <a:defRPr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4323160"/>
      </p:ext>
    </p:extLst>
  </p:cSld>
  <p:clrMapOvr>
    <a:masterClrMapping/>
  </p:clrMapOvr>
  <p:transition spd="med"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643192" cy="634082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1043608" y="1052736"/>
            <a:ext cx="7643192" cy="507342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7237690"/>
      </p:ext>
    </p:extLst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991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10" r:id="rId12"/>
    <p:sldLayoutId id="2147483711" r:id="rId13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http://lycturan.kz/it-e2.files/it-e2.1.jpg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1357298"/>
            <a:ext cx="9001156" cy="1470025"/>
          </a:xfrm>
        </p:spPr>
        <p:txBody>
          <a:bodyPr>
            <a:normAutofit fontScale="90000"/>
          </a:bodyPr>
          <a:lstStyle/>
          <a:p>
            <a:pPr lvl="0" fontAlgn="base">
              <a:lnSpc>
                <a:spcPct val="150000"/>
              </a:lnSpc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«Дорогу осилит идущий,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а информатику – мыслящий»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                                                       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Гюстав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Гийома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</a:br>
            <a:endParaRPr lang="ru-RU" dirty="0"/>
          </a:p>
        </p:txBody>
      </p:sp>
      <p:pic>
        <p:nvPicPr>
          <p:cNvPr id="177154" name="Picture 2" descr="H:\диаграммы\урок открытый\20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143248"/>
            <a:ext cx="3309777" cy="3714752"/>
          </a:xfrm>
          <a:prstGeom prst="rect">
            <a:avLst/>
          </a:prstGeom>
          <a:noFill/>
        </p:spPr>
      </p:pic>
      <p:pic>
        <p:nvPicPr>
          <p:cNvPr id="145409" name="Picture 1" descr="I:\диаграммы\урок открытый\124079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149080"/>
            <a:ext cx="1800200" cy="24002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77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45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124744"/>
            <a:ext cx="63462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«Я хочу научиться!»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2" descr="C:\Users\USER\Desktop\f3d6a9a5ab9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204864"/>
            <a:ext cx="1362447" cy="268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31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Научись «читать» графики.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57158" y="1643050"/>
            <a:ext cx="8229600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" name="Picture 2" descr="http://www.chelsi.ru/uploads/posts/2012-04/1335334612_o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2428868"/>
            <a:ext cx="4545249" cy="3958026"/>
          </a:xfrm>
          <a:prstGeom prst="rect">
            <a:avLst/>
          </a:prstGeom>
          <a:noFill/>
        </p:spPr>
      </p:pic>
      <p:sp>
        <p:nvSpPr>
          <p:cNvPr id="14" name="Содержимое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Научись создавать </a:t>
            </a:r>
            <a:r>
              <a:rPr lang="ru-RU" b="1" dirty="0" smtClean="0">
                <a:solidFill>
                  <a:srgbClr val="002060"/>
                </a:solidFill>
              </a:rPr>
              <a:t>диаграммы.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Научись работать в паре, в группе.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101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92988" y="1338552"/>
            <a:ext cx="814393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 6  классе </a:t>
            </a:r>
            <a:r>
              <a:rPr lang="ru-RU" sz="2400" i="1" dirty="0" smtClean="0">
                <a:latin typeface="Arial" pitchFamily="34" charset="0"/>
                <a:ea typeface="Times New Roman" pitchFamily="18" charset="0"/>
              </a:rPr>
              <a:t>13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учащихся: из которых по итогам 1 четверти 3 учащихся отличники, 4 хорошиста, неуспевающих</a:t>
            </a:r>
            <a:r>
              <a:rPr kumimoji="0" lang="ru-RU" sz="24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1, по итогам 2 четверти : отличников -2, хорошистов 4, неуспевающих – 0.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Сколько хорошистов в 6 классе </a:t>
            </a:r>
            <a:r>
              <a:rPr kumimoji="0" lang="ru-RU" sz="24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в двух четвертях? В какой четверти больше неуспевающих?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049630"/>
              </p:ext>
            </p:extLst>
          </p:nvPr>
        </p:nvGraphicFramePr>
        <p:xfrm>
          <a:off x="179512" y="1268760"/>
          <a:ext cx="4320480" cy="3426697"/>
        </p:xfrm>
        <a:graphic>
          <a:graphicData uri="http://schemas.openxmlformats.org/drawingml/2006/table">
            <a:tbl>
              <a:tblPr/>
              <a:tblGrid>
                <a:gridCol w="1949920"/>
                <a:gridCol w="1002408"/>
                <a:gridCol w="1368152"/>
              </a:tblGrid>
              <a:tr h="4411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Класс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1</a:t>
                      </a:r>
                      <a:r>
                        <a:rPr lang="ru-RU" sz="1600" b="1" baseline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 четверть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 четверть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898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Кол-во учащихся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13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2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2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2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2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63857" y="87015"/>
            <a:ext cx="83878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ea typeface="Times New Roman"/>
              </a:rPr>
              <a:t>Успеваемость учащихся  6 класса</a:t>
            </a:r>
            <a:endParaRPr lang="ru-RU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7472211"/>
              </p:ext>
            </p:extLst>
          </p:nvPr>
        </p:nvGraphicFramePr>
        <p:xfrm>
          <a:off x="4788024" y="1340768"/>
          <a:ext cx="4104456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38671"/>
            <a:ext cx="889248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Порядок создания диаграмм:</a:t>
            </a:r>
          </a:p>
          <a:p>
            <a:r>
              <a:rPr lang="ru-RU" sz="2400" b="1" dirty="0" smtClean="0"/>
              <a:t>Запустить программу  </a:t>
            </a:r>
            <a:r>
              <a:rPr lang="ru-RU" sz="2400" b="1" dirty="0" err="1"/>
              <a:t>Microsoft</a:t>
            </a:r>
            <a:r>
              <a:rPr lang="ru-RU" sz="2400" b="1" dirty="0"/>
              <a:t> </a:t>
            </a:r>
            <a:r>
              <a:rPr lang="ru-RU" sz="2400" b="1" dirty="0" err="1"/>
              <a:t>Office</a:t>
            </a:r>
            <a:r>
              <a:rPr lang="ru-RU" sz="2400" b="1" dirty="0"/>
              <a:t> </a:t>
            </a:r>
            <a:r>
              <a:rPr lang="ru-RU" sz="2400" b="1" dirty="0" err="1"/>
              <a:t>Excel</a:t>
            </a:r>
            <a:r>
              <a:rPr lang="ru-RU" sz="2400" b="1" dirty="0"/>
              <a:t>– </a:t>
            </a:r>
            <a:endParaRPr lang="ru-RU" sz="2400" b="1" dirty="0" smtClean="0"/>
          </a:p>
          <a:p>
            <a:r>
              <a:rPr lang="ru-RU" sz="2400" b="1" dirty="0" smtClean="0">
                <a:solidFill>
                  <a:srgbClr val="FF0000"/>
                </a:solidFill>
              </a:rPr>
              <a:t>Пуск </a:t>
            </a:r>
            <a:r>
              <a:rPr lang="ru-RU" sz="2400" b="1" dirty="0">
                <a:solidFill>
                  <a:srgbClr val="FF0000"/>
                </a:solidFill>
              </a:rPr>
              <a:t>– Программы – M. </a:t>
            </a:r>
            <a:r>
              <a:rPr lang="ru-RU" sz="2400" b="1" dirty="0" err="1">
                <a:solidFill>
                  <a:srgbClr val="FF0000"/>
                </a:solidFill>
              </a:rPr>
              <a:t>Office</a:t>
            </a:r>
            <a:r>
              <a:rPr lang="ru-RU" sz="2400" b="1" dirty="0">
                <a:solidFill>
                  <a:srgbClr val="FF0000"/>
                </a:solidFill>
              </a:rPr>
              <a:t> – </a:t>
            </a:r>
            <a:r>
              <a:rPr lang="ru-RU" sz="2400" b="1" dirty="0" err="1">
                <a:solidFill>
                  <a:srgbClr val="FF0000"/>
                </a:solidFill>
              </a:rPr>
              <a:t>Microsoft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Office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Excel</a:t>
            </a:r>
            <a:r>
              <a:rPr lang="ru-RU" sz="2400" b="1" dirty="0">
                <a:solidFill>
                  <a:srgbClr val="FF0000"/>
                </a:solidFill>
              </a:rPr>
              <a:t> .</a:t>
            </a:r>
            <a:r>
              <a:rPr lang="ru-RU" sz="2400" b="1" dirty="0"/>
              <a:t> </a:t>
            </a:r>
          </a:p>
          <a:p>
            <a:r>
              <a:rPr lang="ru-RU" sz="2400" b="1" dirty="0"/>
              <a:t>Построить </a:t>
            </a:r>
            <a:r>
              <a:rPr lang="ru-RU" sz="2400" b="1" dirty="0" smtClean="0"/>
              <a:t>таблицу по данным задачи.</a:t>
            </a:r>
            <a:endParaRPr lang="ru-RU" sz="2400" b="1" dirty="0"/>
          </a:p>
          <a:p>
            <a:r>
              <a:rPr lang="ru-RU" sz="2400" b="1" dirty="0"/>
              <a:t>Выделить объект, содержащий данные для построения.</a:t>
            </a:r>
          </a:p>
          <a:p>
            <a:r>
              <a:rPr lang="ru-RU" sz="2400" b="1" dirty="0"/>
              <a:t>Вызвать мастера диаграмм.</a:t>
            </a:r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alt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Выбрать тип диаграммы.</a:t>
            </a:r>
            <a:endParaRPr lang="ru-RU" altLang="ru-RU" sz="12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alt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При необходимости изменить данные</a:t>
            </a:r>
            <a:endParaRPr lang="ru-RU" altLang="ru-RU" sz="3200" b="1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7" name="Picture 1" descr="http://lycturan.kz/it-e2.files/it-e2.1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11" y="2708920"/>
            <a:ext cx="7962238" cy="177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22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 dirty="0" smtClean="0"/>
          </a:p>
        </p:txBody>
      </p:sp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1396702" y="116632"/>
            <a:ext cx="6343650" cy="1800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Отдохнем?</a:t>
            </a:r>
          </a:p>
        </p:txBody>
      </p:sp>
      <p:sp>
        <p:nvSpPr>
          <p:cNvPr id="6" name="Блок-схема: извлечение 5"/>
          <p:cNvSpPr/>
          <p:nvPr/>
        </p:nvSpPr>
        <p:spPr>
          <a:xfrm>
            <a:off x="611560" y="2467694"/>
            <a:ext cx="1943472" cy="3103364"/>
          </a:xfrm>
          <a:prstGeom prst="flowChartExtra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Цилиндр 7"/>
          <p:cNvSpPr/>
          <p:nvPr/>
        </p:nvSpPr>
        <p:spPr>
          <a:xfrm>
            <a:off x="7394536" y="2037200"/>
            <a:ext cx="1224136" cy="3629025"/>
          </a:xfrm>
          <a:prstGeom prst="can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59088" y="3219276"/>
            <a:ext cx="3772272" cy="1600200"/>
          </a:xfrm>
          <a:prstGeom prst="can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dirty="0"/>
          </a:p>
        </p:txBody>
      </p:sp>
      <p:pic>
        <p:nvPicPr>
          <p:cNvPr id="3" name="бабочк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7102" y="60932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33549"/>
      </p:ext>
    </p:extLst>
  </p:cSld>
  <p:clrMapOvr>
    <a:masterClrMapping/>
  </p:clrMapOvr>
  <p:transition spd="slow" advTm="62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75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75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75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575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8" grpId="0" animBg="1"/>
      <p:bldP spid="9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8089" y="385430"/>
            <a:ext cx="846783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Повторим правила техники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безопасности при работе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за компьютером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005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79821" y="476672"/>
            <a:ext cx="7500990" cy="18260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5400" b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6000" b="1" dirty="0" smtClean="0"/>
              <a:t> </a:t>
            </a:r>
            <a:r>
              <a:rPr lang="ru-RU" sz="6000" b="1" dirty="0" smtClean="0">
                <a:latin typeface="Monotype Corsiva" pitchFamily="66" charset="0"/>
              </a:rPr>
              <a:t>Практическая работа </a:t>
            </a:r>
            <a:endParaRPr lang="ru-RU" sz="6000" b="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" name="Picture 2" descr="C:\Users\USER\Desktop\21b4acb2da9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204864"/>
            <a:ext cx="381642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050" name="Picture 2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91513" y="3014799"/>
            <a:ext cx="1846871" cy="194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2"/>
            <a:ext cx="36004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 3.</a:t>
            </a: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79912" y="476672"/>
            <a:ext cx="511256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Построить круговую диаграмму на основании данных таблицы</a:t>
            </a:r>
          </a:p>
          <a:p>
            <a:r>
              <a:rPr lang="ru-RU" sz="2400" dirty="0"/>
              <a:t>Записать название диаграммы.</a:t>
            </a:r>
          </a:p>
          <a:p>
            <a:r>
              <a:rPr lang="ru-RU" sz="2400" dirty="0" smtClean="0"/>
              <a:t>Здоровье </a:t>
            </a:r>
            <a:r>
              <a:rPr lang="ru-RU" sz="2400" dirty="0"/>
              <a:t>человека зависит от следующих факторов:</a:t>
            </a:r>
            <a:br>
              <a:rPr lang="ru-RU" sz="2400" dirty="0"/>
            </a:br>
            <a:r>
              <a:rPr lang="ru-RU" sz="2400" dirty="0"/>
              <a:t>50% - образ жизни;</a:t>
            </a:r>
            <a:br>
              <a:rPr lang="ru-RU" sz="2400" dirty="0"/>
            </a:br>
            <a:r>
              <a:rPr lang="ru-RU" sz="2400" dirty="0"/>
              <a:t>20% - наследственность;</a:t>
            </a:r>
            <a:br>
              <a:rPr lang="ru-RU" sz="2400" dirty="0"/>
            </a:br>
            <a:r>
              <a:rPr lang="ru-RU" sz="2400" dirty="0"/>
              <a:t>20% - экологическая обстановка;</a:t>
            </a:r>
            <a:br>
              <a:rPr lang="ru-RU" sz="2400" dirty="0"/>
            </a:br>
            <a:r>
              <a:rPr lang="ru-RU" sz="2400" dirty="0"/>
              <a:t>10% - здравоохранение.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9521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418"/>
            <a:ext cx="37391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Задание 4.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46668" y="188640"/>
            <a:ext cx="504581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Постройте по этим данным диаграммы разных типов. Какая диаграмма наиболее наглядно представляет эти данные.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310131"/>
              </p:ext>
            </p:extLst>
          </p:nvPr>
        </p:nvGraphicFramePr>
        <p:xfrm>
          <a:off x="467543" y="3356992"/>
          <a:ext cx="8424935" cy="356844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4898868"/>
                <a:gridCol w="3526067"/>
              </a:tblGrid>
              <a:tr h="500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Вид работы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%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00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Игры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24,5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00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Обработка текстов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8,2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00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Ведение финансов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15,4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00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Работа, выполняемая дома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26,5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00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Образование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8,8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500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Домашний бизнес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16,6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7544" y="2442928"/>
            <a:ext cx="7861896" cy="70788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Фирма </a:t>
            </a:r>
            <a:r>
              <a:rPr kumimoji="0" lang="ru-RU" alt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Microsoft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провела исследования по использованию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домашнего компьютера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26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5198" y="1556792"/>
            <a:ext cx="769922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Повторим  термины темы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«Информационное моделирование»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18659" y="188640"/>
            <a:ext cx="243143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Задание 1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Picture 2" descr="C:\Users\рита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832" y="2996952"/>
            <a:ext cx="2520280" cy="2132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8058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32656"/>
            <a:ext cx="3222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 5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76672"/>
            <a:ext cx="7992888" cy="52014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для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полноценного развития  ребенка  нужен четырёхразовый режим питания: </a:t>
            </a:r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первый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завтрак -25%, второй завтрак - 15%; обед – 40%; ужин - 20% дневного рациона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</a:p>
          <a:p>
            <a:pPr algn="ctr"/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Постройте таблицу и  выберите наиболее удобную форму представления данной информации. </a:t>
            </a:r>
          </a:p>
        </p:txBody>
      </p:sp>
    </p:spTree>
    <p:extLst>
      <p:ext uri="{BB962C8B-B14F-4D97-AF65-F5344CB8AC3E}">
        <p14:creationId xmlns:p14="http://schemas.microsoft.com/office/powerpoint/2010/main" val="390286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806489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Подведем итог урока:</a:t>
            </a:r>
          </a:p>
          <a:p>
            <a:pPr algn="ctr"/>
            <a:r>
              <a:rPr lang="ru-RU" sz="5400" dirty="0"/>
              <a:t>Вы достигли поставленной цели?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5" descr="CRCTR14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991" y="2636912"/>
            <a:ext cx="3113087" cy="378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http://img-fotki.yandex.ru/get/6306/113422508.1/0_7b010_6ed08f37_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3717032"/>
            <a:ext cx="2650616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184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92696"/>
            <a:ext cx="74168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</a:t>
            </a:r>
            <a:r>
              <a:rPr lang="ru-RU" sz="2800" dirty="0"/>
              <a:t>Ребята,  оцените свою работу на </a:t>
            </a:r>
            <a:r>
              <a:rPr lang="ru-RU" sz="2800" dirty="0" smtClean="0"/>
              <a:t>уроке</a:t>
            </a:r>
            <a:r>
              <a:rPr lang="ru-RU" sz="2800" dirty="0"/>
              <a:t>.</a:t>
            </a:r>
            <a:r>
              <a:rPr lang="ru-RU" sz="2800" dirty="0" smtClean="0"/>
              <a:t> </a:t>
            </a:r>
            <a:r>
              <a:rPr lang="ru-RU" sz="2800" u="sng" dirty="0"/>
              <a:t>Продолжите одну из фраз</a:t>
            </a:r>
            <a:r>
              <a:rPr lang="ru-RU" sz="2800" u="sng" dirty="0" smtClean="0"/>
              <a:t>.</a:t>
            </a:r>
          </a:p>
          <a:p>
            <a:endParaRPr lang="ru-RU" sz="2800" dirty="0"/>
          </a:p>
          <a:p>
            <a:r>
              <a:rPr lang="ru-RU" sz="2800" b="1" dirty="0"/>
              <a:t>Сегодня на уроке: </a:t>
            </a:r>
            <a:endParaRPr lang="ru-RU" sz="2800" dirty="0"/>
          </a:p>
          <a:p>
            <a:pPr lvl="0"/>
            <a:r>
              <a:rPr lang="ru-RU" sz="2800" dirty="0">
                <a:solidFill>
                  <a:srgbClr val="FF0000"/>
                </a:solidFill>
              </a:rPr>
              <a:t>я научился…</a:t>
            </a:r>
          </a:p>
          <a:p>
            <a:pPr lvl="0"/>
            <a:r>
              <a:rPr lang="ru-RU" sz="2800" dirty="0">
                <a:solidFill>
                  <a:srgbClr val="FF0000"/>
                </a:solidFill>
              </a:rPr>
              <a:t>было интересно…</a:t>
            </a:r>
          </a:p>
          <a:p>
            <a:pPr lvl="0"/>
            <a:r>
              <a:rPr lang="ru-RU" sz="2800" dirty="0">
                <a:solidFill>
                  <a:srgbClr val="FF0000"/>
                </a:solidFill>
              </a:rPr>
              <a:t>было трудно…</a:t>
            </a:r>
          </a:p>
          <a:p>
            <a:pPr lvl="0"/>
            <a:r>
              <a:rPr lang="ru-RU" sz="2800" dirty="0">
                <a:solidFill>
                  <a:srgbClr val="FF0000"/>
                </a:solidFill>
              </a:rPr>
              <a:t>больше всего мне понравилось…</a:t>
            </a:r>
          </a:p>
          <a:p>
            <a:pPr lvl="0"/>
            <a:r>
              <a:rPr lang="ru-RU" sz="2800" dirty="0">
                <a:solidFill>
                  <a:srgbClr val="FF0000"/>
                </a:solidFill>
              </a:rPr>
              <a:t>мне показалось важным…</a:t>
            </a:r>
          </a:p>
          <a:p>
            <a:pPr lvl="0"/>
            <a:r>
              <a:rPr lang="ru-RU" sz="2800" dirty="0">
                <a:solidFill>
                  <a:srgbClr val="FF0000"/>
                </a:solidFill>
              </a:rPr>
              <a:t>для меня было открытием то, что…</a:t>
            </a:r>
          </a:p>
          <a:p>
            <a:r>
              <a:rPr lang="ru-RU" sz="2800" dirty="0"/>
              <a:t> </a:t>
            </a:r>
          </a:p>
        </p:txBody>
      </p:sp>
      <p:pic>
        <p:nvPicPr>
          <p:cNvPr id="3" name="Picture 1" descr="I:\диаграммы\урок открытый\124079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348880"/>
            <a:ext cx="1800200" cy="24002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968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76672"/>
            <a:ext cx="61053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Домашнее задание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65" y="1556792"/>
            <a:ext cx="8962924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Придумай 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информационную модель , по которой </a:t>
            </a:r>
          </a:p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ожно составить круговую  или столбчатую диаграмму.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873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6865" y="1264659"/>
            <a:ext cx="52709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урок!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2" descr="http://asset1.dressed.ru/photos/items/2/2/6/4/0/4/Znachok-Smaylik-2-Prikolnye-tovary-na-zakaz-VseMaykiRu-norma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63408"/>
            <a:ext cx="2448272" cy="1785950"/>
          </a:xfrm>
          <a:prstGeom prst="rect">
            <a:avLst/>
          </a:prstGeom>
          <a:noFill/>
        </p:spPr>
      </p:pic>
      <p:pic>
        <p:nvPicPr>
          <p:cNvPr id="4" name="Picture 8" descr="г5"/>
          <p:cNvPicPr>
            <a:picLocks noChangeAspect="1" noChangeArrowheads="1"/>
          </p:cNvPicPr>
          <p:nvPr/>
        </p:nvPicPr>
        <p:blipFill>
          <a:blip r:embed="rId3"/>
          <a:srcRect l="20000" t="55333" r="50999" b="7356"/>
          <a:stretch>
            <a:fillRect/>
          </a:stretch>
        </p:blipFill>
        <p:spPr bwMode="auto">
          <a:xfrm>
            <a:off x="6118041" y="2187989"/>
            <a:ext cx="2944479" cy="3837591"/>
          </a:xfrm>
          <a:prstGeom prst="star10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631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1124744"/>
            <a:ext cx="3546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Вспомним: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2004" y="2048074"/>
            <a:ext cx="799667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/>
                <a:solidFill>
                  <a:schemeClr val="accent3"/>
                </a:solidFill>
                <a:effectLst/>
              </a:rPr>
              <a:t>- Наглядные формы представления информации.</a:t>
            </a:r>
            <a:endParaRPr lang="ru-RU" sz="28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0942" y="2569518"/>
            <a:ext cx="65673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 Что такое график, диаграмма?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3501008"/>
            <a:ext cx="726788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- Какие виды диаграмм вы знаете?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Picture 2" descr="C:\Users\USER\Desktop\c02e723db8a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6632"/>
            <a:ext cx="2602582" cy="184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46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0" y="-2"/>
            <a:ext cx="928630" cy="6858001"/>
            <a:chOff x="0" y="-2"/>
            <a:chExt cx="928630" cy="6858001"/>
          </a:xfrm>
        </p:grpSpPr>
        <p:pic>
          <p:nvPicPr>
            <p:cNvPr id="16391" name="Picture 7" descr="C:\Users\HOME\Desktop\Bankoboev.Ru_fon_zelenogo_lista.jpg"/>
            <p:cNvPicPr>
              <a:picLocks noChangeAspect="1" noChangeArrowheads="1"/>
            </p:cNvPicPr>
            <p:nvPr/>
          </p:nvPicPr>
          <p:blipFill>
            <a:blip r:embed="rId2" cstate="print">
              <a:lum bright="-13000" contrast="9000"/>
            </a:blip>
            <a:srcRect/>
            <a:stretch>
              <a:fillRect/>
            </a:stretch>
          </p:blipFill>
          <p:spPr bwMode="auto">
            <a:xfrm rot="16200000">
              <a:off x="-3071826" y="3071824"/>
              <a:ext cx="6858001" cy="714350"/>
            </a:xfrm>
            <a:prstGeom prst="rect">
              <a:avLst/>
            </a:prstGeom>
            <a:noFill/>
          </p:spPr>
        </p:pic>
        <p:pic>
          <p:nvPicPr>
            <p:cNvPr id="10" name="Picture 6" descr="http://www.freeversions.ru/download/ms-excel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2844" y="71414"/>
              <a:ext cx="785786" cy="848313"/>
            </a:xfrm>
            <a:prstGeom prst="rect">
              <a:avLst/>
            </a:prstGeom>
            <a:noFill/>
          </p:spPr>
        </p:pic>
      </p:grpSp>
      <p:sp>
        <p:nvSpPr>
          <p:cNvPr id="12" name="Содержимое 11"/>
          <p:cNvSpPr>
            <a:spLocks noGrp="1"/>
          </p:cNvSpPr>
          <p:nvPr>
            <p:ph sz="half" idx="1"/>
          </p:nvPr>
        </p:nvSpPr>
        <p:spPr>
          <a:xfrm>
            <a:off x="285720" y="1000108"/>
            <a:ext cx="2714644" cy="5286412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1. </a:t>
            </a:r>
            <a:r>
              <a:rPr lang="ru-RU" sz="2400" dirty="0" smtClean="0"/>
              <a:t>График</a:t>
            </a:r>
          </a:p>
          <a:p>
            <a:pPr marL="514350" indent="-514350">
              <a:buNone/>
            </a:pPr>
            <a:endParaRPr lang="ru-RU" sz="2400" dirty="0" smtClean="0"/>
          </a:p>
          <a:p>
            <a:pPr marL="514350" indent="-514350">
              <a:buNone/>
            </a:pPr>
            <a:endParaRPr lang="ru-RU" sz="2400" dirty="0" smtClean="0"/>
          </a:p>
          <a:p>
            <a:pPr marL="514350" indent="-514350">
              <a:buNone/>
            </a:pPr>
            <a:endParaRPr lang="ru-RU" sz="2400" dirty="0" smtClean="0"/>
          </a:p>
          <a:p>
            <a:pPr marL="514350" indent="-514350">
              <a:buNone/>
            </a:pPr>
            <a:endParaRPr lang="ru-RU" sz="800" dirty="0" smtClean="0"/>
          </a:p>
          <a:p>
            <a:pPr marL="514350" indent="-514350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2. </a:t>
            </a:r>
            <a:r>
              <a:rPr lang="ru-RU" sz="2400" dirty="0" smtClean="0"/>
              <a:t>Круговая диаграмма</a:t>
            </a:r>
          </a:p>
          <a:p>
            <a:pPr marL="514350" indent="-514350">
              <a:buNone/>
            </a:pPr>
            <a:endParaRPr lang="ru-RU" sz="2400" dirty="0" smtClean="0"/>
          </a:p>
          <a:p>
            <a:pPr marL="514350" indent="-514350">
              <a:buNone/>
            </a:pPr>
            <a:endParaRPr lang="ru-RU" sz="2400" dirty="0" smtClean="0"/>
          </a:p>
          <a:p>
            <a:pPr marL="514350" indent="-514350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3. </a:t>
            </a:r>
            <a:r>
              <a:rPr lang="ru-RU" sz="2400" dirty="0" smtClean="0"/>
              <a:t>Столбчатая диаграмма (гистограмма)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2"/>
          </p:nvPr>
        </p:nvSpPr>
        <p:spPr>
          <a:xfrm>
            <a:off x="2714612" y="928670"/>
            <a:ext cx="3357586" cy="5572164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ru-RU" sz="2400" dirty="0" smtClean="0"/>
              <a:t>Позволяет производить сравнение однорядных данных</a:t>
            </a:r>
          </a:p>
          <a:p>
            <a:pPr>
              <a:spcAft>
                <a:spcPts val="1200"/>
              </a:spcAft>
              <a:buNone/>
            </a:pPr>
            <a:endParaRPr lang="ru-RU" sz="1000" dirty="0" smtClean="0"/>
          </a:p>
          <a:p>
            <a:pPr>
              <a:spcAft>
                <a:spcPts val="1200"/>
              </a:spcAft>
            </a:pPr>
            <a:r>
              <a:rPr lang="ru-RU" sz="2400" dirty="0" smtClean="0"/>
              <a:t>Позволяет увидеть отношение частей в целом</a:t>
            </a:r>
          </a:p>
          <a:p>
            <a:pPr>
              <a:spcAft>
                <a:spcPts val="1200"/>
              </a:spcAft>
            </a:pPr>
            <a:endParaRPr lang="ru-RU" sz="1000" dirty="0" smtClean="0"/>
          </a:p>
          <a:p>
            <a:pPr>
              <a:spcAft>
                <a:spcPts val="1200"/>
              </a:spcAft>
            </a:pPr>
            <a:r>
              <a:rPr lang="ru-RU" sz="2400" dirty="0" smtClean="0"/>
              <a:t>Позволяет производить сравнение многорядных данных</a:t>
            </a:r>
          </a:p>
          <a:p>
            <a:pPr>
              <a:spcAft>
                <a:spcPts val="1200"/>
              </a:spcAft>
            </a:pPr>
            <a:endParaRPr lang="ru-RU" sz="2400" dirty="0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A55BE-0475-4AF6-BE3C-11403338E6E6}" type="datetime1">
              <a:rPr lang="ru-RU" smtClean="0"/>
              <a:pPr/>
              <a:t>24.01.2018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Диаграммы и графики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9CA1-3CBA-456F-AF22-6C20DD29C0D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05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7" r="9515"/>
          <a:stretch/>
        </p:blipFill>
        <p:spPr bwMode="auto">
          <a:xfrm>
            <a:off x="179512" y="188640"/>
            <a:ext cx="8856984" cy="569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905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4979" y="1052736"/>
            <a:ext cx="79457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Задание 2 . Соотнесите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Picture 2" descr="C:\Users\USER\Desktop\imgpreview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92896"/>
            <a:ext cx="2483346" cy="3447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79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Группа 19"/>
          <p:cNvGrpSpPr>
            <a:grpSpLocks/>
          </p:cNvGrpSpPr>
          <p:nvPr/>
        </p:nvGrpSpPr>
        <p:grpSpPr bwMode="auto">
          <a:xfrm>
            <a:off x="0" y="0"/>
            <a:ext cx="928688" cy="6858000"/>
            <a:chOff x="0" y="-2"/>
            <a:chExt cx="928630" cy="6858001"/>
          </a:xfrm>
        </p:grpSpPr>
        <p:pic>
          <p:nvPicPr>
            <p:cNvPr id="44056" name="Picture 7" descr="C:\Users\HOME\Desktop\Bankoboev.Ru_fon_zelenogo_lista.jpg"/>
            <p:cNvPicPr>
              <a:picLocks noChangeAspect="1" noChangeArrowheads="1"/>
            </p:cNvPicPr>
            <p:nvPr/>
          </p:nvPicPr>
          <p:blipFill>
            <a:blip r:embed="rId2">
              <a:lum bright="-14000" contras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3071826" y="3071824"/>
              <a:ext cx="6858001" cy="714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7" name="Picture 6" descr="http://www.freeversions.ru/download/ms-excel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844" y="71414"/>
              <a:ext cx="785786" cy="848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Скругленный прямоугольник 3"/>
          <p:cNvSpPr/>
          <p:nvPr/>
        </p:nvSpPr>
        <p:spPr>
          <a:xfrm>
            <a:off x="142875" y="2428875"/>
            <a:ext cx="2143125" cy="8572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prstClr val="white"/>
                </a:solidFill>
              </a:rPr>
              <a:t>График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4313" y="3714750"/>
            <a:ext cx="2071687" cy="8572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prstClr val="white"/>
                </a:solidFill>
              </a:rPr>
              <a:t>Круговая диаграмма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313" y="5043488"/>
            <a:ext cx="2071687" cy="8572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prstClr val="white"/>
                </a:solidFill>
              </a:rPr>
              <a:t>Гистограмма</a:t>
            </a: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2786050" y="900114"/>
          <a:ext cx="2714612" cy="1714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2571736" y="3114692"/>
          <a:ext cx="3214710" cy="1157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2786050" y="4757766"/>
          <a:ext cx="2714644" cy="14573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072198" y="3043254"/>
          <a:ext cx="2857518" cy="1214436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7166"/>
                <a:gridCol w="517588"/>
                <a:gridCol w="517588"/>
                <a:gridCol w="517588"/>
                <a:gridCol w="517588"/>
              </a:tblGrid>
              <a:tr h="2024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Человечек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Пароход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Поезд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Самолет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Всего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24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Незнайка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24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Цветик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24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Торопыжка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24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Медуница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24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Итого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610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215074" y="4972080"/>
          <a:ext cx="2730500" cy="9525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903824"/>
                <a:gridCol w="608892"/>
                <a:gridCol w="608892"/>
                <a:gridCol w="608892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Торт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Масло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Мука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Сахар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Яблочный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200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Ореховый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Шоколадный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Итого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700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900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700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5929322" y="1185866"/>
          <a:ext cx="3048000" cy="114300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Месяц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Зайцы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Волки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Лисы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Всего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Декабрь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Январь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Февраль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Март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Итого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31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44044" name="TextBox 25"/>
          <p:cNvSpPr txBox="1">
            <a:spLocks noChangeArrowheads="1"/>
          </p:cNvSpPr>
          <p:nvPr/>
        </p:nvSpPr>
        <p:spPr bwMode="auto">
          <a:xfrm>
            <a:off x="1500188" y="142875"/>
            <a:ext cx="710426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 smtClean="0">
                <a:solidFill>
                  <a:srgbClr val="00B050"/>
                </a:solidFill>
              </a:rPr>
              <a:t>Задание 2.</a:t>
            </a:r>
            <a:r>
              <a:rPr lang="ru-RU" altLang="ru-RU" sz="3200" dirty="0" smtClean="0">
                <a:solidFill>
                  <a:srgbClr val="00B050"/>
                </a:solidFill>
              </a:rPr>
              <a:t> Соотнесите (проверка)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14313" y="1143000"/>
            <a:ext cx="2071687" cy="8572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prstClr val="white"/>
                </a:solidFill>
              </a:rPr>
              <a:t>Столбчатая диаграмма</a:t>
            </a:r>
          </a:p>
        </p:txBody>
      </p:sp>
      <p:sp>
        <p:nvSpPr>
          <p:cNvPr id="44046" name="Дата 29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AC30BAB-BD0C-4DB1-912C-A339E2548433}" type="datetime1">
              <a:rPr lang="ru-RU" altLang="ru-RU" smtClean="0">
                <a:solidFill>
                  <a:srgbClr val="464653"/>
                </a:solidFill>
              </a:rPr>
              <a:pPr eaLnBrk="1" hangingPunct="1"/>
              <a:t>24.01.2018</a:t>
            </a:fld>
            <a:endParaRPr lang="ru-RU" altLang="ru-RU" smtClean="0">
              <a:solidFill>
                <a:srgbClr val="464653"/>
              </a:solidFill>
            </a:endParaRPr>
          </a:p>
        </p:txBody>
      </p:sp>
      <p:sp>
        <p:nvSpPr>
          <p:cNvPr id="44047" name="Нижний колонтитул 2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mtClean="0">
                <a:solidFill>
                  <a:srgbClr val="464653"/>
                </a:solidFill>
              </a:rPr>
              <a:t>Диаграммы и графики</a:t>
            </a:r>
          </a:p>
        </p:txBody>
      </p:sp>
      <p:sp>
        <p:nvSpPr>
          <p:cNvPr id="44048" name="Номер слайда 2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10F2685-B7CA-45C5-BA79-9F7D27CBA0BF}" type="slidenum">
              <a:rPr lang="ru-RU" altLang="ru-RU">
                <a:solidFill>
                  <a:srgbClr val="464653"/>
                </a:solidFill>
              </a:rPr>
              <a:pPr eaLnBrk="1" hangingPunct="1"/>
              <a:t>7</a:t>
            </a:fld>
            <a:endParaRPr lang="ru-RU" altLang="ru-RU">
              <a:solidFill>
                <a:srgbClr val="464653"/>
              </a:solidFill>
            </a:endParaRPr>
          </a:p>
        </p:txBody>
      </p:sp>
      <p:cxnSp>
        <p:nvCxnSpPr>
          <p:cNvPr id="20" name="Прямая со стрелкой 19"/>
          <p:cNvCxnSpPr>
            <a:stCxn id="27" idx="3"/>
          </p:cNvCxnSpPr>
          <p:nvPr/>
        </p:nvCxnSpPr>
        <p:spPr>
          <a:xfrm>
            <a:off x="2286000" y="1571625"/>
            <a:ext cx="500063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6" idx="3"/>
          </p:cNvCxnSpPr>
          <p:nvPr/>
        </p:nvCxnSpPr>
        <p:spPr>
          <a:xfrm flipV="1">
            <a:off x="2286000" y="1643063"/>
            <a:ext cx="500063" cy="3829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4" idx="3"/>
          </p:cNvCxnSpPr>
          <p:nvPr/>
        </p:nvCxnSpPr>
        <p:spPr>
          <a:xfrm>
            <a:off x="2286000" y="2857500"/>
            <a:ext cx="285750" cy="10715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5" idx="3"/>
          </p:cNvCxnSpPr>
          <p:nvPr/>
        </p:nvCxnSpPr>
        <p:spPr>
          <a:xfrm>
            <a:off x="2286000" y="4143375"/>
            <a:ext cx="500063" cy="1571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5500688" y="1714500"/>
            <a:ext cx="4286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5500688" y="4000500"/>
            <a:ext cx="571500" cy="1500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5786438" y="3714750"/>
            <a:ext cx="428625" cy="19288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653340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5" t="6618" r="13020"/>
          <a:stretch/>
        </p:blipFill>
        <p:spPr bwMode="auto">
          <a:xfrm>
            <a:off x="-108520" y="544034"/>
            <a:ext cx="9396536" cy="684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hello_html_m29d0df4.jpg"/>
          <p:cNvPicPr/>
          <p:nvPr/>
        </p:nvPicPr>
        <p:blipFill rotWithShape="1">
          <a:blip r:embed="rId4"/>
          <a:srcRect l="4273" t="-2707" r="58280" b="52707"/>
          <a:stretch/>
        </p:blipFill>
        <p:spPr bwMode="auto">
          <a:xfrm>
            <a:off x="4771740" y="-315416"/>
            <a:ext cx="4197959" cy="288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076056" y="544292"/>
            <a:ext cx="22469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урока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431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5" r="12261"/>
          <a:stretch/>
        </p:blipFill>
        <p:spPr bwMode="auto">
          <a:xfrm>
            <a:off x="210348" y="1124744"/>
            <a:ext cx="8933652" cy="697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224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1675</TotalTime>
  <Words>519</Words>
  <Application>Microsoft Office PowerPoint</Application>
  <PresentationFormat>Экран (4:3)</PresentationFormat>
  <Paragraphs>210</Paragraphs>
  <Slides>24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Справедливость</vt:lpstr>
      <vt:lpstr>Тема Office</vt:lpstr>
      <vt:lpstr>  «Дорогу осилит идущий,  а информатику – мыслящий»                                                           Гюстав Гийома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Научись «читать» графики.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Практическая работа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Диаграммы и графики</dc:title>
  <dc:creator>Марина</dc:creator>
  <cp:lastModifiedBy>USER</cp:lastModifiedBy>
  <cp:revision>168</cp:revision>
  <dcterms:modified xsi:type="dcterms:W3CDTF">2018-01-23T20:53:03Z</dcterms:modified>
</cp:coreProperties>
</file>