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5D8F7E-9D0E-4BD8-A554-44CB52EA34B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367644" y="980728"/>
            <a:ext cx="6408712" cy="41764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568952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важно знать </a:t>
            </a:r>
          </a:p>
          <a:p>
            <a:pPr algn="ctr"/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отдыхе и  оздоровлении детей в Ростовской области?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18078" y="6093296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2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9154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Бесплатные 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предоставляются</a:t>
            </a:r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детям-сиротам </a:t>
            </a:r>
            <a:r>
              <a:rPr lang="ru-RU" sz="2000" dirty="0"/>
              <a:t>и детям, оставшимся без попечения родителей, находящимся в государственных образовательных организациях всех типов, в центрах помощи детям, оставшимся без попечения родителей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под опекой (попечительством) граждан, а также воспитывающимся в приемных семьях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в учреждениях социального обслуживания населения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детям, находящимся в социально опасном положении, проживающим в малоимущих семьях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 из малоимущих семей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одаренным детям, проживающим в малоимущих семьях.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253865"/>
            <a:ext cx="8784976" cy="6207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осуществляются после отдыха ребенка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3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родителям</a:t>
            </a:r>
            <a:r>
              <a:rPr lang="ru-RU" sz="2000" dirty="0" smtClean="0"/>
              <a:t> для детей из малоимущих семей в </a:t>
            </a:r>
            <a:r>
              <a:rPr lang="ru-RU" sz="2400" b="1" dirty="0" smtClean="0"/>
              <a:t>размере 100 % стоимости </a:t>
            </a:r>
            <a:r>
              <a:rPr lang="ru-RU" sz="2400" b="1" dirty="0"/>
              <a:t>путевки</a:t>
            </a:r>
            <a:r>
              <a:rPr lang="ru-RU" sz="2000" dirty="0" smtClean="0"/>
              <a:t>; для детей из семей, среднедушевой доход которых не превышает 150 % величины прожиточного минимума, - </a:t>
            </a:r>
            <a:r>
              <a:rPr lang="ru-RU" sz="2400" b="1" dirty="0" smtClean="0"/>
              <a:t>90 % стоимости путевки</a:t>
            </a:r>
            <a:r>
              <a:rPr lang="ru-RU" sz="2000" dirty="0" smtClean="0"/>
              <a:t>; для детей из семей, не относящихся к вышеназванным категориям, - </a:t>
            </a:r>
            <a:r>
              <a:rPr lang="ru-RU" sz="2400" b="1" dirty="0" smtClean="0"/>
              <a:t>50 % 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законным представителям детей-сирот</a:t>
            </a:r>
            <a:r>
              <a:rPr lang="ru-RU" sz="2000" dirty="0" smtClean="0"/>
              <a:t>, и детей, оставшихся без попечения родителей, находящихся под опекой (попечительством), воспитывающихся в приемных семьях, в размере </a:t>
            </a:r>
            <a:r>
              <a:rPr lang="ru-RU" sz="2400" b="1" dirty="0" smtClean="0"/>
              <a:t>100 %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организациям, закупившим путевки</a:t>
            </a:r>
            <a:r>
              <a:rPr lang="ru-RU" sz="2000" dirty="0" smtClean="0"/>
              <a:t>, на оздоровление детей граждан, работающих в этих организациях, </a:t>
            </a:r>
            <a:r>
              <a:rPr lang="ru-RU" sz="2400" b="1" dirty="0" smtClean="0"/>
              <a:t>в размере 50 % стоимости путевки</a:t>
            </a:r>
            <a:r>
              <a:rPr lang="ru-RU" sz="20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564904"/>
            <a:ext cx="8523552" cy="38549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dirty="0" smtClean="0"/>
              <a:t>Средняя стоимость путевки для детей </a:t>
            </a:r>
            <a:r>
              <a:rPr lang="ru-RU" sz="2000" b="1" dirty="0" smtClean="0"/>
              <a:t>на 2021 год </a:t>
            </a:r>
            <a:r>
              <a:rPr lang="ru-RU" b="1" dirty="0" smtClean="0"/>
              <a:t>составляет:</a:t>
            </a:r>
          </a:p>
          <a:p>
            <a:endParaRPr lang="ru-RU" sz="600" b="1" dirty="0" smtClean="0"/>
          </a:p>
          <a:p>
            <a:r>
              <a:rPr lang="ru-RU" b="1" dirty="0" smtClean="0"/>
              <a:t>в загородные стационарные оздоровительные лагеря – 754,35 руб. на одного ребенка в сутки или </a:t>
            </a:r>
            <a:r>
              <a:rPr lang="ru-RU" sz="2000" b="1" dirty="0" smtClean="0"/>
              <a:t>на 21 день – 15 841,35 рублей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в санаторные оздоровительные лагеря круглогодичного действия – 987,36 руб. на одного ребенка в сутки или </a:t>
            </a:r>
            <a:r>
              <a:rPr lang="ru-RU" sz="2000" b="1" dirty="0" smtClean="0"/>
              <a:t>на 24 дня – 23 696,64 рублей</a:t>
            </a:r>
            <a:r>
              <a:rPr lang="ru-RU" b="1" dirty="0" smtClean="0"/>
              <a:t>.</a:t>
            </a:r>
          </a:p>
          <a:p>
            <a:endParaRPr lang="ru-RU" sz="1050" b="1" dirty="0" smtClean="0"/>
          </a:p>
          <a:p>
            <a:pPr algn="just"/>
            <a:r>
              <a:rPr lang="ru-RU" b="1" dirty="0" smtClean="0"/>
              <a:t>Выплата компенсации за самостоятельно приобретенную путевку осуществляется </a:t>
            </a:r>
            <a:r>
              <a:rPr lang="ru-RU" sz="2000" b="1" dirty="0" smtClean="0"/>
              <a:t>за общее количество дней пребывания ребенка в течение календарного года </a:t>
            </a:r>
            <a:r>
              <a:rPr lang="ru-RU" b="1" dirty="0" smtClean="0"/>
              <a:t>в организациях: не более 24 дней - в санаторном лагере и не более 21 дня - в оздоровительном лагере</a:t>
            </a:r>
          </a:p>
          <a:p>
            <a:pPr algn="just"/>
            <a:endParaRPr lang="ru-RU" sz="1050" b="1" dirty="0" smtClean="0"/>
          </a:p>
          <a:p>
            <a:pPr algn="just"/>
            <a:r>
              <a:rPr lang="ru-RU" sz="2000" b="1" dirty="0" smtClean="0"/>
              <a:t>Компенсация</a:t>
            </a:r>
            <a:r>
              <a:rPr lang="ru-RU" b="1" dirty="0" smtClean="0"/>
              <a:t> за самостоятельно приобретенные путевки </a:t>
            </a:r>
            <a:r>
              <a:rPr lang="ru-RU" sz="2000" b="1" dirty="0" smtClean="0"/>
              <a:t>предоставляется в текущем финансовом году и за отчетный финансовый год.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52368" y="54141"/>
            <a:ext cx="9036496" cy="2829337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83" y="6211887"/>
            <a:ext cx="34020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422" y="116632"/>
            <a:ext cx="88121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 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Компенсация за самостоятельно приобретенные путевки производится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размере не более средней стоимости путевки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рассчитанной Региональной службой по тарифам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Ростовской области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утвержденной протоколом областной межведомственной комиссии по организации отдыха и оздоровления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423754"/>
            <a:ext cx="85689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/>
              <a:t>Дополнительная информация и региональный реестр лагерей размещены на сайте официальном сайте министерства труда и социального развития Ростовской области http://mintrud.donland.ru в разделе «Деятельность» подразделе «Отдых и оздоровление </a:t>
            </a:r>
            <a:r>
              <a:rPr lang="ru-RU" altLang="ru-RU" sz="2000" b="1" dirty="0" smtClean="0"/>
              <a:t>детей»</a:t>
            </a:r>
            <a:endParaRPr lang="ru-RU" alt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1846" y="116632"/>
            <a:ext cx="9250674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9275"/>
            <a:ext cx="8640960" cy="38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Предоставление бесплатных путевок и выплата компенсаций за отдых и оздоровление осуществляется  в организации, состоящие в реестрах организаций отдыха детей и их оздоровления субъектов Российской Федерации.</a:t>
            </a:r>
          </a:p>
          <a:p>
            <a:pPr algn="ctr">
              <a:spcAft>
                <a:spcPts val="100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Выплата компенсаций родителям (законным представителям) за самостоятельно приобретенные путевки также производится за отдых и оздоровление детей в организациях, включённых в перечень санаторно-курортных учреждений согласно Приказу Минтруда России № 301н, Минздрава России № 449н от 10.07.2013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Куда обращаться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lvl="0" algn="just"/>
            <a:endParaRPr lang="ru-RU" sz="1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Законные представители детей-сирот, и детей, оставшихся без попечения родителей, находящихся под опекой (попечительством), воспитывающихся в приемных семьях, а также родители одаренных детей, проживающих в малоимущих семьях, - </a:t>
            </a:r>
            <a:r>
              <a:rPr lang="ru-RU" sz="2400" b="1" dirty="0" smtClean="0"/>
              <a:t>в орган управления образованием муниципального района (городского округа) </a:t>
            </a:r>
            <a:r>
              <a:rPr lang="ru-RU" sz="2000" b="1" dirty="0" smtClean="0"/>
              <a:t>по месту регистрации по месту жительства ребенка</a:t>
            </a:r>
          </a:p>
          <a:p>
            <a:pPr lvl="0" algn="just"/>
            <a:endParaRPr lang="ru-RU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Родители детей иных категорий, претендующих на получение поддержки, -  в </a:t>
            </a:r>
            <a:r>
              <a:rPr lang="ru-RU" sz="2400" b="1" dirty="0" smtClean="0"/>
              <a:t>орган социальной защиты населения муниципального образования </a:t>
            </a:r>
            <a:r>
              <a:rPr lang="ru-RU" sz="2000" b="1" dirty="0" smtClean="0"/>
              <a:t>по месту регистрации по месту жительства ребенка </a:t>
            </a:r>
            <a:r>
              <a:rPr lang="ru-RU" sz="2400" b="1" dirty="0" smtClean="0"/>
              <a:t>или в многофункциональный центр предоставления государственных и муниципальных услуг</a:t>
            </a:r>
            <a:endParaRPr lang="ru-RU" sz="2000" b="1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440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Янина Кудрявец</dc:creator>
  <cp:lastModifiedBy>admin</cp:lastModifiedBy>
  <cp:revision>7</cp:revision>
  <dcterms:created xsi:type="dcterms:W3CDTF">2020-11-24T12:02:32Z</dcterms:created>
  <dcterms:modified xsi:type="dcterms:W3CDTF">2020-12-03T13:20:58Z</dcterms:modified>
</cp:coreProperties>
</file>